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69" r:id="rId15"/>
    <p:sldId id="270" r:id="rId16"/>
    <p:sldId id="282" r:id="rId17"/>
    <p:sldId id="271" r:id="rId18"/>
    <p:sldId id="283" r:id="rId19"/>
    <p:sldId id="272" r:id="rId20"/>
    <p:sldId id="279" r:id="rId21"/>
    <p:sldId id="277" r:id="rId22"/>
    <p:sldId id="285" r:id="rId23"/>
    <p:sldId id="286" r:id="rId24"/>
    <p:sldId id="287" r:id="rId25"/>
    <p:sldId id="289" r:id="rId26"/>
    <p:sldId id="290" r:id="rId27"/>
    <p:sldId id="291" r:id="rId28"/>
    <p:sldId id="293" r:id="rId29"/>
    <p:sldId id="292" r:id="rId30"/>
    <p:sldId id="288" r:id="rId31"/>
    <p:sldId id="27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68" autoAdjust="0"/>
    <p:restoredTop sz="94366" autoAdjust="0"/>
  </p:normalViewPr>
  <p:slideViewPr>
    <p:cSldViewPr>
      <p:cViewPr>
        <p:scale>
          <a:sx n="100" d="100"/>
          <a:sy n="100" d="100"/>
        </p:scale>
        <p:origin x="-426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4A6C1-9AA4-4CBC-B525-61DD85D3DF05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04A5B-C1A4-4A0D-AF29-6CDA1D739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429E5-C0FA-44C3-839F-5F252117AA4D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DC49-CAE8-4E2F-8E5A-53AB697DB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9080B-955D-4124-86E8-D7FCD0C931EF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9F7-04CC-4E55-9BE0-9F79A3A1D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E82DD-846D-41DC-AF4E-C6406439868C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E9EE-A7EB-48CD-B26C-5515B0C20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EF6F-F9B9-4B07-A22B-681B145E3F68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9238-2290-4246-862E-46D1D8883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8884F-5D9E-44D2-94D6-E18E1594DA27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9E1D-3793-4315-B6B0-C2181497D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45D79-768F-401A-9973-D672A66FC32F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5855C-A10D-4FB4-9183-40F472B9A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13EF-8772-424F-A8E9-1048F07224F4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7C7E-7318-4A28-9641-E0134161D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C0FE2-25DF-4667-ACD7-BB28C0DCBF66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0B22-6B3C-488E-93DB-4585999E6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4F112-8418-4B8D-B6A0-69552FF4C6BE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194EC-8209-4D17-8911-FE0733F6A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F48A2-D5A1-4FA3-AF6F-91E4F34F8C71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A8B4-D2D0-4E02-8BF9-83BA8CD91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724174-EE29-4C88-BFE2-6B164164573C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C40A0F-36BC-4B8F-81CB-1D8675D3B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шаблоны, образцы\Шаблоны презентаций\картинки\veselyie-rebyata-shablon-prevyu-2-600x455.pn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18853" y="96838"/>
            <a:ext cx="9117222" cy="716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113" y="1268413"/>
            <a:ext cx="5399087" cy="12969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500" b="1" i="1" dirty="0">
                <a:solidFill>
                  <a:schemeClr val="accent6">
                    <a:lumMod val="75000"/>
                  </a:schemeClr>
                </a:solidFill>
              </a:rPr>
              <a:t>Педагогическая технология «Ежедневный рефлексивный круг»</a:t>
            </a:r>
            <a:endParaRPr lang="ru-RU" sz="45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4581525"/>
            <a:ext cx="5329238" cy="2276475"/>
          </a:xfrm>
        </p:spPr>
        <p:txBody>
          <a:bodyPr/>
          <a:lstStyle/>
          <a:p>
            <a:pPr eaLnBrk="1" hangingPunct="1"/>
            <a:r>
              <a:rPr lang="ru-RU" sz="2400" i="1" smtClean="0">
                <a:solidFill>
                  <a:srgbClr val="898989"/>
                </a:solidFill>
                <a:latin typeface="Times New Roman" pitchFamily="18" charset="0"/>
              </a:rPr>
              <a:t>Подготовила:</a:t>
            </a:r>
          </a:p>
          <a:p>
            <a:pPr eaLnBrk="1" hangingPunct="1"/>
            <a:r>
              <a:rPr lang="ru-RU" sz="2400" i="1" smtClean="0">
                <a:solidFill>
                  <a:srgbClr val="898989"/>
                </a:solidFill>
                <a:latin typeface="Times New Roman" pitchFamily="18" charset="0"/>
              </a:rPr>
              <a:t>воспитатель МБДОУ  </a:t>
            </a:r>
          </a:p>
          <a:p>
            <a:pPr eaLnBrk="1" hangingPunct="1"/>
            <a:r>
              <a:rPr lang="ru-RU" sz="2400" i="1" smtClean="0">
                <a:solidFill>
                  <a:srgbClr val="898989"/>
                </a:solidFill>
                <a:latin typeface="Times New Roman" pitchFamily="18" charset="0"/>
              </a:rPr>
              <a:t>«Детский сад «Ромашка»р.п. Самойловка Никитина Ю.Г.</a:t>
            </a:r>
          </a:p>
          <a:p>
            <a:pPr eaLnBrk="1" hangingPunct="1"/>
            <a:endParaRPr lang="ru-RU" sz="240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user\Desktop\Новая папка\56b9ee3ddfe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33338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b="1" i="1" dirty="0">
                <a:solidFill>
                  <a:schemeClr val="accent6">
                    <a:lumMod val="75000"/>
                  </a:schemeClr>
                </a:solidFill>
              </a:rPr>
              <a:t>Структура «Ежедневного рефлексивного круга»: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244975" cy="5000625"/>
          </a:xfrm>
        </p:spPr>
        <p:txBody>
          <a:bodyPr spcCol="1080000"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i="1" dirty="0">
                <a:solidFill>
                  <a:srgbClr val="C00000"/>
                </a:solidFill>
              </a:rPr>
              <a:t>организационный момент: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700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сбор детей в круг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создание определённого психологического настроя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i="1" dirty="0">
                <a:solidFill>
                  <a:srgbClr val="C00000"/>
                </a:solidFill>
              </a:rPr>
              <a:t>основное содержание: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i="1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обсуждение темы «Ежедневного рефлексивного круга»;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 высказывания детей (ответы на вопросы);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комментарии педагога;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87900" y="1125538"/>
            <a:ext cx="4176713" cy="532765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i="1" dirty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i="1" dirty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i="1" dirty="0">
                <a:solidFill>
                  <a:srgbClr val="C00000"/>
                </a:solidFill>
              </a:rPr>
              <a:t>завершающая часть: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300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вывод в завершении беседы, на основе рассуждений детей;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вынесение решения о создании, изготовлении чего-либо;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планирование деятельности;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подведение итогов деятельности, дня и т.п.;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озвучиваются задания для совместной деятельности детей и родителей (о чем спросить родителей, поговорить, что сделать дома)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user\Desktop\Новая папка\5621420bcb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-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8313" y="260350"/>
            <a:ext cx="8207375" cy="2736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b="1" i="1" dirty="0">
                <a:solidFill>
                  <a:schemeClr val="accent6">
                    <a:lumMod val="75000"/>
                  </a:schemeClr>
                </a:solidFill>
              </a:rPr>
              <a:t>Темы рефлексивных кругов</a:t>
            </a:r>
            <a:r>
              <a:rPr lang="ru-RU" sz="3700" b="1" i="1" dirty="0">
                <a:solidFill>
                  <a:srgbClr val="C00000"/>
                </a:solidFill>
              </a:rPr>
              <a:t/>
            </a:r>
            <a:br>
              <a:rPr lang="ru-RU" sz="3700" b="1" i="1" dirty="0">
                <a:solidFill>
                  <a:srgbClr val="C00000"/>
                </a:solidFill>
              </a:rPr>
            </a:br>
            <a:r>
              <a:rPr lang="ru-RU" sz="1100" b="1" i="1" dirty="0">
                <a:solidFill>
                  <a:schemeClr val="bg1"/>
                </a:solidFill>
              </a:rPr>
              <a:t>р</a:t>
            </a:r>
            <a:r>
              <a:rPr lang="ru-RU" sz="3300" dirty="0"/>
              <a:t/>
            </a:r>
            <a:br>
              <a:rPr lang="ru-RU" sz="3300" dirty="0"/>
            </a:br>
            <a:r>
              <a:rPr lang="ru-RU" sz="3300" i="1" dirty="0"/>
              <a:t>могут выбираться в соответствии с календарно-тематическим планированием, определяться ситуацией дня или возникшей проблемой.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288" y="2924175"/>
            <a:ext cx="8208962" cy="2376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i="1" dirty="0">
                <a:solidFill>
                  <a:schemeClr val="accent6">
                    <a:lumMod val="75000"/>
                  </a:schemeClr>
                </a:solidFill>
              </a:rPr>
              <a:t>Вопросы, задаваемые во время  рефлексивного круга,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" dirty="0">
                <a:solidFill>
                  <a:schemeClr val="bg1"/>
                </a:solidFill>
              </a:rPr>
              <a:t>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>
                <a:solidFill>
                  <a:schemeClr val="tx1"/>
                </a:solidFill>
              </a:rPr>
              <a:t>исходят из темы и имеют цель расширения её обсуждения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user\Desktop\Новая папка\veselyie-rebyata-shablon-prevyu-2-600x4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913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765175"/>
            <a:ext cx="6491288" cy="6381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«Ежедневный</a:t>
            </a:r>
            <a:b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 рефлексивный круг»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400" dirty="0"/>
              <a:t/>
            </a:r>
            <a:br>
              <a:rPr lang="ru-RU" sz="3400" dirty="0"/>
            </a:b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6238" y="1125538"/>
            <a:ext cx="5770562" cy="5616575"/>
          </a:xfrm>
        </p:spPr>
        <p:txBody>
          <a:bodyPr rtlCol="0">
            <a:normAutofit fontScale="92500" lnSpcReduction="20000"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>    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> </a:t>
            </a:r>
            <a:r>
              <a:rPr lang="ru-RU" i="1" dirty="0">
                <a:solidFill>
                  <a:srgbClr val="C00000"/>
                </a:solidFill>
              </a:rPr>
              <a:t>стимулирует мыслительные                    возможности детей: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900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i="1" dirty="0"/>
              <a:t>способствует совершенствованию речи как средства общения;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i="1" dirty="0"/>
              <a:t>помогает детям высказывать предположения, делать простейшие выводы;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i="1" dirty="0"/>
              <a:t>учит излагать свои мысли понятно для окружающих;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i="1" dirty="0"/>
              <a:t>развивает самостоятельность суждений.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z="2800" smtClean="0"/>
              <a:t>Технология «Утренний круг»</a:t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smtClean="0"/>
              <a:t>Технология “Утренний круг» - это начало дня, когда дети собираются вместе. Чтобы порадоваться предстоящему дню. Поделиться впечатлениями. Узнать новости или предположить, что интересного будет сегодня, обсудить совместные планы, проблемы, договориться о правилах.</a:t>
            </a:r>
          </a:p>
          <a:p>
            <a:pPr algn="just"/>
            <a:r>
              <a:rPr lang="ru-RU" sz="2400" smtClean="0"/>
              <a:t>Для проведения утреннего круга можно использовать различные предметы, которые передаются по кругу, кому адресуется приветствие. Это может быть игрушка, мяч, флажок, волшебная палочка, микрофон или другой значимый для детей предмет.</a:t>
            </a:r>
          </a:p>
          <a:p>
            <a:pPr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Доброе утро!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Цель:</a:t>
            </a:r>
            <a:r>
              <a:rPr lang="ru-RU" sz="2400" smtClean="0">
                <a:latin typeface="Times New Roman" pitchFamily="18" charset="0"/>
              </a:rPr>
              <a:t> создания эмоционального настроя и мотивационной готовности к участию в работе.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Все вместе в кругу: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Собрались все дети в круг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Я твой друг, и ты мои друг.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Крепко за руки возьмёмся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И друг другу улыбнёмся.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Здравствуй, солнышко родное!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  Здравствуй, небо голубое !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  Здравствуй, матушка-земля!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  Здравствуй, ты, и здравствуй , я!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Я улыбнусь вам, а вы улыбнитесь друг другу, чтобы у нас весь день было хорошее настроение.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Доброе утро!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4" descr="IMG-20211019-WA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73238"/>
            <a:ext cx="2336800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IMG-20211019-WA0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850" y="1773238"/>
            <a:ext cx="2338388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IMG-20211019-WA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773238"/>
            <a:ext cx="233521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2400" b="1" smtClean="0"/>
              <a:t>Утренний  круг «Новости выходного дня» </a:t>
            </a:r>
            <a:br>
              <a:rPr lang="ru-RU" sz="2400" b="1" smtClean="0"/>
            </a:br>
            <a:r>
              <a:rPr lang="ru-RU" sz="2400" b="1" smtClean="0"/>
              <a:t>(с передачей солнышка)</a:t>
            </a: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smtClean="0"/>
              <a:t>(проводится в понедельник)</a:t>
            </a:r>
            <a:br>
              <a:rPr lang="ru-RU" sz="1600" smtClean="0"/>
            </a:br>
            <a:r>
              <a:rPr lang="ru-RU" sz="1600" smtClean="0"/>
              <a:t>Здравствуй, солнце!</a:t>
            </a:r>
            <a:br>
              <a:rPr lang="ru-RU" sz="1600" smtClean="0"/>
            </a:br>
            <a:r>
              <a:rPr lang="ru-RU" sz="1600" smtClean="0"/>
              <a:t>Здравствуй, небо!</a:t>
            </a:r>
            <a:br>
              <a:rPr lang="ru-RU" sz="1600" smtClean="0"/>
            </a:br>
            <a:r>
              <a:rPr lang="ru-RU" sz="1600" smtClean="0"/>
              <a:t>Здравствуй, вся моя Земля!</a:t>
            </a:r>
            <a:br>
              <a:rPr lang="ru-RU" sz="1600" smtClean="0"/>
            </a:br>
            <a:r>
              <a:rPr lang="ru-RU" sz="1600" smtClean="0"/>
              <a:t>Мы проснулись очень рано,</a:t>
            </a:r>
            <a:br>
              <a:rPr lang="ru-RU" sz="1600" smtClean="0"/>
            </a:br>
            <a:r>
              <a:rPr lang="ru-RU" sz="1600" smtClean="0"/>
              <a:t>И приветствуем тебя!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- создание положительного эмоционального настроя;</a:t>
            </a:r>
            <a:br>
              <a:rPr lang="ru-RU" sz="1600" smtClean="0"/>
            </a:br>
            <a:r>
              <a:rPr lang="ru-RU" sz="1600" smtClean="0"/>
              <a:t>- обсуждение  новостей  выходного дня.</a:t>
            </a:r>
          </a:p>
        </p:txBody>
      </p:sp>
      <p:pic>
        <p:nvPicPr>
          <p:cNvPr id="28674" name="Содержимое 5" descr="F:\релаксирующий круг\20211015_09311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1850" y="3357563"/>
            <a:ext cx="3311525" cy="2786062"/>
          </a:xfrm>
        </p:spPr>
      </p:pic>
      <p:pic>
        <p:nvPicPr>
          <p:cNvPr id="28675" name="Рисунок 4" descr="F:\релаксирующий круг\20211015_0929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357563"/>
            <a:ext cx="2952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1187450" y="1268413"/>
            <a:ext cx="7437438" cy="1728787"/>
          </a:xfrm>
        </p:spPr>
        <p:txBody>
          <a:bodyPr/>
          <a:lstStyle/>
          <a:p>
            <a:r>
              <a:rPr lang="ru-RU" sz="1200" smtClean="0">
                <a:latin typeface="Times New Roman" pitchFamily="18" charset="0"/>
              </a:rPr>
              <a:t/>
            </a:r>
            <a:br>
              <a:rPr lang="ru-RU" sz="1200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Гимнастика после сна</a:t>
            </a:r>
            <a:r>
              <a:rPr lang="ru-RU" sz="1200" smtClean="0">
                <a:latin typeface="Times New Roman" pitchFamily="18" charset="0"/>
              </a:rPr>
              <a:t/>
            </a:r>
            <a:br>
              <a:rPr lang="ru-RU" sz="1200" smtClean="0">
                <a:latin typeface="Times New Roman" pitchFamily="18" charset="0"/>
              </a:rPr>
            </a:br>
            <a:r>
              <a:rPr lang="ru-RU" sz="1800" smtClean="0">
                <a:latin typeface="Times New Roman" pitchFamily="18" charset="0"/>
              </a:rPr>
              <a:t>-поднимает настроение, мышечный тонус, помогает снять вялость, сонливость.</a:t>
            </a:r>
            <a:br>
              <a:rPr lang="ru-RU" sz="18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Просыпаются ребята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 Нам пора уже вставать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Ручки к потолку подняли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Ими дружно помахали! 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А теперь поднимем ножки 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Побежали по дорожке!</a:t>
            </a:r>
          </a:p>
        </p:txBody>
      </p:sp>
      <p:pic>
        <p:nvPicPr>
          <p:cNvPr id="29698" name="Picture 6" descr="IMG_20211109_12415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3789363"/>
            <a:ext cx="3240088" cy="2478087"/>
          </a:xfrm>
        </p:spPr>
      </p:pic>
      <p:pic>
        <p:nvPicPr>
          <p:cNvPr id="29699" name="Picture 9" descr="IMG_20211109_124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789363"/>
            <a:ext cx="3168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«Вечерний круг»</a:t>
            </a:r>
            <a:br>
              <a:rPr lang="ru-RU" smtClean="0"/>
            </a:br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smtClean="0"/>
              <a:t>Технология «Вечерний круг» проводится в форме рефлексии  - обсуждения с детьми наиболее  важных моментов прошедшего дня. Вечерний круг помогает детям научиться осознавать и анализировать свои поступки сверстников. Дети учатся справедливости, взаимному уважению, умению слушать и понимать друг друга. Вспомнить с детьми прошедший день, все самое хорошее и интересное , чтобы у детей формировалось положительное отношение друг к другу и к детскому саду в целом. Обсудить проблемные ситуации, если в течении дня таковые возникали, подвести детей к самостоятельному разрешению проблемы, организовать обсуждение планов реализации совместных дел.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615237" cy="439737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1800" dirty="0"/>
              <a:t>Вечерний круг помогает детям научиться осознавать и анализировать свои поступки и поступки сверстников. Дети учатся справедливости, взаимному уважению, умению слушать и понимать друг друга</a:t>
            </a:r>
            <a:r>
              <a:rPr lang="ru-RU" sz="1800" dirty="0" smtClean="0"/>
              <a:t>.</a:t>
            </a:r>
            <a:r>
              <a:rPr lang="en-US" sz="1800" dirty="0" smtClean="0"/>
              <a:t> </a:t>
            </a:r>
            <a:r>
              <a:rPr lang="ru-RU" sz="1800" dirty="0" smtClean="0"/>
              <a:t>Вспомнить </a:t>
            </a:r>
            <a:r>
              <a:rPr lang="ru-RU" sz="1800" dirty="0"/>
              <a:t>с детьми прошедший день, все самое </a:t>
            </a:r>
            <a:r>
              <a:rPr lang="ru-RU" sz="1800" dirty="0" smtClean="0"/>
              <a:t>хорошее </a:t>
            </a:r>
            <a:r>
              <a:rPr lang="ru-RU" sz="1800" dirty="0"/>
              <a:t>и интересное. Обсудить проблемные ситуации, если в течении дня таковые возникали.</a:t>
            </a:r>
          </a:p>
          <a:p>
            <a:pPr>
              <a:buFont typeface="Arial" charset="0"/>
              <a:buNone/>
              <a:defRPr/>
            </a:pPr>
            <a:endParaRPr lang="ru-RU" sz="1800" dirty="0"/>
          </a:p>
          <a:p>
            <a:pPr algn="ctr">
              <a:buFont typeface="Arial" charset="0"/>
              <a:buNone/>
              <a:defRPr/>
            </a:pPr>
            <a:r>
              <a:rPr lang="ru-RU" sz="1800" b="1" dirty="0">
                <a:solidFill>
                  <a:srgbClr val="FF0000"/>
                </a:solidFill>
              </a:rPr>
              <a:t>«Огонек общения»</a:t>
            </a:r>
          </a:p>
          <a:p>
            <a:pPr algn="ctr">
              <a:buFont typeface="Arial" charset="0"/>
              <a:buNone/>
              <a:defRPr/>
            </a:pPr>
            <a:endParaRPr lang="ru-RU" sz="1800" dirty="0"/>
          </a:p>
          <a:p>
            <a:pPr>
              <a:buFont typeface="Arial" charset="0"/>
              <a:buNone/>
              <a:defRPr/>
            </a:pPr>
            <a:r>
              <a:rPr lang="ru-RU" sz="1800" dirty="0"/>
              <a:t>Дети передают огонек и говорят:</a:t>
            </a:r>
          </a:p>
          <a:p>
            <a:pPr>
              <a:buFont typeface="Arial" charset="0"/>
              <a:buNone/>
              <a:defRPr/>
            </a:pPr>
            <a:r>
              <a:rPr lang="ru-RU" sz="1800" dirty="0"/>
              <a:t>-сегодня меня порадовало</a:t>
            </a:r>
          </a:p>
          <a:p>
            <a:pPr>
              <a:buFont typeface="Arial" charset="0"/>
              <a:buNone/>
              <a:defRPr/>
            </a:pPr>
            <a:r>
              <a:rPr lang="ru-RU" sz="1800" dirty="0"/>
              <a:t>-сегодня меня огорчило</a:t>
            </a:r>
          </a:p>
          <a:p>
            <a:pPr>
              <a:buFont typeface="Arial" charset="0"/>
              <a:buNone/>
              <a:defRPr/>
            </a:pPr>
            <a:r>
              <a:rPr lang="ru-RU" sz="1800" dirty="0"/>
              <a:t>-что бы я изменил</a:t>
            </a:r>
          </a:p>
          <a:p>
            <a:pPr>
              <a:buFont typeface="Arial" charset="0"/>
              <a:buNone/>
              <a:defRPr/>
            </a:pPr>
            <a:r>
              <a:rPr lang="ru-RU" sz="1800" dirty="0"/>
              <a:t>-кого бы я сегодня похвалил</a:t>
            </a:r>
          </a:p>
          <a:p>
            <a:pPr>
              <a:buFont typeface="Arial" charset="0"/>
              <a:buNone/>
              <a:defRPr/>
            </a:pPr>
            <a:r>
              <a:rPr lang="ru-RU" sz="1800" dirty="0"/>
              <a:t>В конце круга ребята рассказывают о своих планах и желаниях на следующий день и обнимают друг друга.</a:t>
            </a:r>
          </a:p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366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200" b="1" i="1" dirty="0">
                <a:solidFill>
                  <a:schemeClr val="accent6">
                    <a:lumMod val="75000"/>
                  </a:schemeClr>
                </a:solidFill>
              </a:rPr>
              <a:t>Педагогическая технология «Ежедневный рефлексивный круг»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750" y="1700213"/>
            <a:ext cx="7993063" cy="35290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i="1" dirty="0">
                <a:solidFill>
                  <a:schemeClr val="tx1"/>
                </a:solidFill>
              </a:rPr>
              <a:t>одна из новых технологий социализации ребёнка-дошкольника, позволяющих эффективно сформировать и развить у него </a:t>
            </a:r>
            <a:r>
              <a:rPr lang="ru-RU" i="1" dirty="0" err="1">
                <a:solidFill>
                  <a:schemeClr val="tx1"/>
                </a:solidFill>
              </a:rPr>
              <a:t>саморегуляцию</a:t>
            </a:r>
            <a:r>
              <a:rPr lang="ru-RU" i="1" dirty="0">
                <a:solidFill>
                  <a:schemeClr val="tx1"/>
                </a:solidFill>
              </a:rPr>
              <a:t> поведения, самостоятельность, инициативность, ответственность – качества, необходимые не только для успешной адаптации и обучения в школе, но и в жизни в современном обществе.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2" descr="D:\Рабочий стол\фото\IMG_20211130_160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714488"/>
            <a:ext cx="2106504" cy="284108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:\Рабочий стол\фото\IMG_20211130_1605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8604"/>
            <a:ext cx="2500330" cy="2828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:\Рабочий стол\фото\IMG_20211130_1605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857364"/>
            <a:ext cx="243209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F:\IMG_20211130_1559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643314"/>
            <a:ext cx="2714644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2400" b="1" smtClean="0"/>
              <a:t>«Вечерний круг»  </a:t>
            </a:r>
            <a:br>
              <a:rPr lang="ru-RU" sz="2400" b="1" smtClean="0"/>
            </a:br>
            <a:r>
              <a:rPr lang="ru-RU" sz="2400" b="1" smtClean="0"/>
              <a:t>(с передачей клубочка)</a:t>
            </a: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2000" smtClean="0"/>
              <a:t>Клубочек катится,</a:t>
            </a:r>
            <a:br>
              <a:rPr lang="ru-RU" sz="2000" smtClean="0"/>
            </a:br>
            <a:r>
              <a:rPr lang="ru-RU" sz="2000" smtClean="0"/>
              <a:t>Нитка тянется</a:t>
            </a:r>
            <a:br>
              <a:rPr lang="ru-RU" sz="2000" smtClean="0"/>
            </a:br>
            <a:r>
              <a:rPr lang="ru-RU" sz="2000" smtClean="0"/>
              <a:t>По ладошкам нашим</a:t>
            </a:r>
            <a:br>
              <a:rPr lang="ru-RU" sz="2000" smtClean="0"/>
            </a:br>
            <a:r>
              <a:rPr lang="ru-RU" sz="2000" smtClean="0"/>
              <a:t>Вот и вечер пришел.</a:t>
            </a:r>
            <a:br>
              <a:rPr lang="ru-RU" sz="2000" smtClean="0"/>
            </a:br>
            <a:r>
              <a:rPr lang="ru-RU" sz="2000" smtClean="0"/>
              <a:t>Чем вы занимались?</a:t>
            </a:r>
            <a:br>
              <a:rPr lang="ru-RU" sz="2000" smtClean="0"/>
            </a:br>
            <a:r>
              <a:rPr lang="ru-RU" sz="2000" smtClean="0"/>
              <a:t>Расскажите мне ребятки!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33794" name="Содержимое 3" descr="F:\релаксирующий круг\20211108_10151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714625"/>
            <a:ext cx="2643187" cy="2071688"/>
          </a:xfrm>
        </p:spPr>
      </p:pic>
      <p:pic>
        <p:nvPicPr>
          <p:cNvPr id="33795" name="Рисунок 4" descr="F:\релаксирующий круг\20211108_101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643188"/>
            <a:ext cx="274161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5" descr="F:\релаксирующий круг\20211108_1016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3857625"/>
            <a:ext cx="26638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Рефлексивный круг</a:t>
            </a:r>
            <a:br>
              <a:rPr lang="ru-RU" sz="2000" b="1" smtClean="0"/>
            </a:br>
            <a:r>
              <a:rPr lang="ru-RU" sz="2000" b="1" smtClean="0"/>
              <a:t>«В зимний лес» (на занятии)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1. Поехали в зимний лес на лыжах.</a:t>
            </a:r>
            <a:br>
              <a:rPr lang="ru-RU" sz="1800" smtClean="0"/>
            </a:br>
            <a:r>
              <a:rPr lang="ru-RU" sz="1800" smtClean="0"/>
              <a:t>2.Стряхнули снег с пенька.</a:t>
            </a:r>
          </a:p>
        </p:txBody>
      </p:sp>
      <p:pic>
        <p:nvPicPr>
          <p:cNvPr id="34818" name="Содержимое 4" descr="D:\Рабочий стол\Новая папка\20211130_094742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2000250"/>
            <a:ext cx="2714625" cy="3429000"/>
          </a:xfrm>
        </p:spPr>
      </p:pic>
      <p:pic>
        <p:nvPicPr>
          <p:cNvPr id="34819" name="Содержимое 5" descr="D:\Рабочий стол\Новая папка\20211130_09475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4938" y="2000250"/>
            <a:ext cx="2714625" cy="3429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3. Стучит по березе дятел.</a:t>
            </a:r>
            <a:br>
              <a:rPr lang="ru-RU" sz="2400" smtClean="0"/>
            </a:br>
            <a:r>
              <a:rPr lang="ru-RU" sz="2400" smtClean="0"/>
              <a:t>4. Забарабанил по пеньку заяц.</a:t>
            </a:r>
          </a:p>
        </p:txBody>
      </p:sp>
      <p:pic>
        <p:nvPicPr>
          <p:cNvPr id="35842" name="Содержимое 4" descr="D:\Рабочий стол\Новая папка\20211130_094804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2357438"/>
            <a:ext cx="2786062" cy="3857625"/>
          </a:xfrm>
        </p:spPr>
      </p:pic>
      <p:pic>
        <p:nvPicPr>
          <p:cNvPr id="35843" name="Рисунок 5" descr="D:\Рабочий стол\Новая папка\20211130_0948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57438"/>
            <a:ext cx="2857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5. Вдруг поднялась метель.</a:t>
            </a:r>
            <a:br>
              <a:rPr lang="ru-RU" sz="2000" smtClean="0"/>
            </a:br>
            <a:r>
              <a:rPr lang="ru-RU" sz="2000" smtClean="0"/>
              <a:t>6. Скорее встали на лыжи и поехали домой.</a:t>
            </a:r>
          </a:p>
        </p:txBody>
      </p:sp>
      <p:sp>
        <p:nvSpPr>
          <p:cNvPr id="36866" name="Содержимое 3"/>
          <p:cNvSpPr>
            <a:spLocks noGrp="1"/>
          </p:cNvSpPr>
          <p:nvPr>
            <p:ph sz="half" idx="2"/>
          </p:nvPr>
        </p:nvSpPr>
        <p:spPr>
          <a:xfrm>
            <a:off x="-4786313" y="5857875"/>
            <a:ext cx="8472488" cy="5715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6867" name="Содержимое 4" descr="D:\Рабочий стол\Новая папка\20211130_09482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2143125"/>
            <a:ext cx="2928937" cy="3786188"/>
          </a:xfrm>
        </p:spPr>
      </p:pic>
      <p:pic>
        <p:nvPicPr>
          <p:cNvPr id="36868" name="Рисунок 5" descr="D:\Рабочий стол\Новая папка\20211130_0948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143125"/>
            <a:ext cx="30511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Игра « Муравей»</a:t>
            </a:r>
          </a:p>
        </p:txBody>
      </p:sp>
      <p:sp>
        <p:nvSpPr>
          <p:cNvPr id="37890" name="Объект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691062"/>
          </a:xfrm>
        </p:spPr>
        <p:txBody>
          <a:bodyPr/>
          <a:lstStyle/>
          <a:p>
            <a:r>
              <a:rPr lang="ru-RU" smtClean="0"/>
              <a:t>Цель: Снятие эмоционального напряжения.</a:t>
            </a:r>
          </a:p>
        </p:txBody>
      </p:sp>
      <p:sp>
        <p:nvSpPr>
          <p:cNvPr id="37891" name="Объект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/>
          <a:p>
            <a:r>
              <a:rPr lang="ru-RU" smtClean="0"/>
              <a:t>Дети, взявшись за руки, сидят на полянке. На пальчики ног влез муравей. Дети тянут носочки, пытаясь его столкнуть.</a:t>
            </a:r>
          </a:p>
          <a:p>
            <a:r>
              <a:rPr lang="ru-RU" smtClean="0"/>
              <a:t>Подведение итогов дня: Чем занимались? Во что играли? Что было интересного?Что понравилось? Что огорчило?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Игра « Муравей»</a:t>
            </a:r>
          </a:p>
        </p:txBody>
      </p:sp>
      <p:pic>
        <p:nvPicPr>
          <p:cNvPr id="38914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28813"/>
            <a:ext cx="4129088" cy="3516312"/>
          </a:xfrm>
        </p:spPr>
      </p:pic>
      <p:pic>
        <p:nvPicPr>
          <p:cNvPr id="38915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47913"/>
            <a:ext cx="368141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Объект 13"/>
          <p:cNvSpPr>
            <a:spLocks noGrp="1"/>
          </p:cNvSpPr>
          <p:nvPr>
            <p:ph sz="half" idx="2"/>
          </p:nvPr>
        </p:nvSpPr>
        <p:spPr>
          <a:xfrm>
            <a:off x="4648200" y="1643063"/>
            <a:ext cx="4038600" cy="44831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Утреннее приветствие</a:t>
            </a:r>
          </a:p>
        </p:txBody>
      </p:sp>
      <p:sp>
        <p:nvSpPr>
          <p:cNvPr id="39938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Цель: выявить настроение ребенка, способствовать созданию доброжелательной обстановки в группе.</a:t>
            </a:r>
          </a:p>
        </p:txBody>
      </p:sp>
      <p:sp>
        <p:nvSpPr>
          <p:cNvPr id="3993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2050"/>
          </a:xfrm>
        </p:spPr>
        <p:txBody>
          <a:bodyPr/>
          <a:lstStyle/>
          <a:p>
            <a:r>
              <a:rPr lang="ru-RU" smtClean="0"/>
              <a:t>Дети вместе с педагогом сидят на ковре в кругу. С помощью педагога передают мяч друг другу с пожеланием хорошего дня. Педагог рассказывает детям о том, чем они будут заниматься в течение дня.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Утреннее приветствие</a:t>
            </a:r>
          </a:p>
        </p:txBody>
      </p:sp>
      <p:pic>
        <p:nvPicPr>
          <p:cNvPr id="40962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40963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Бабушка-Сказочница</a:t>
            </a:r>
          </a:p>
        </p:txBody>
      </p:sp>
      <p:sp>
        <p:nvSpPr>
          <p:cNvPr id="41986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7" name="Объект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5072063"/>
          </a:xfrm>
        </p:spPr>
        <p:txBody>
          <a:bodyPr/>
          <a:lstStyle/>
          <a:p>
            <a:r>
              <a:rPr lang="ru-RU" smtClean="0"/>
              <a:t>Цель: снять психо - эмоциональное напряжение; создать положительный эмоциональный фон.</a:t>
            </a:r>
          </a:p>
          <a:p>
            <a:r>
              <a:rPr lang="ru-RU" smtClean="0"/>
              <a:t>С помощью куклы педагог читает детям сказку, затем коротко вместе обсуждают содержание и героев сказки.</a:t>
            </a:r>
          </a:p>
        </p:txBody>
      </p:sp>
      <p:pic>
        <p:nvPicPr>
          <p:cNvPr id="4198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00188"/>
            <a:ext cx="4000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5195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8651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500" b="1" i="1" dirty="0">
                <a:solidFill>
                  <a:schemeClr val="accent6">
                    <a:lumMod val="75000"/>
                  </a:schemeClr>
                </a:solidFill>
              </a:rPr>
              <a:t>Актуальность:</a:t>
            </a:r>
            <a:r>
              <a:rPr lang="ru-RU" sz="4500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500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45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750" y="1341438"/>
            <a:ext cx="8135938" cy="36004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solidFill>
                  <a:schemeClr val="tx1"/>
                </a:solidFill>
              </a:rPr>
              <a:t>Наблюдения показывают, что выпускники дошкольных учреждений часто совершенно не приспособлены к жизни, не умеют разрешить элементарные проблемы в общении с товарищами, не имеют своего опыта, а значит, и мнения по огромному числу вопросов, непосредственно относящихся к их жизни.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 descr="https://pbs.twimg.com/media/D_33AhgXUAAGmF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214438"/>
            <a:ext cx="635793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user\Desktop\Новая папка\56b9ee3ddfe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/>
              <a:t>Авторы:</a:t>
            </a:r>
            <a:r>
              <a:rPr lang="ru-RU" sz="2000" i="1" dirty="0"/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/>
              <a:t>Н. П. Гришаева, Л. Н. Белая, Е. В. </a:t>
            </a:r>
            <a:r>
              <a:rPr lang="ru-RU" sz="2000" i="1" dirty="0" err="1"/>
              <a:t>Брынцева</a:t>
            </a:r>
            <a:r>
              <a:rPr lang="ru-RU" sz="2000" i="1" dirty="0"/>
              <a:t>, И. В.  Гурьева, Н. И. Кузнецова, Е. Н. Лаврова, И. О. Левина, О. В. Максимова, С. В. Проскурина, О. А. </a:t>
            </a:r>
            <a:r>
              <a:rPr lang="ru-RU" sz="2000" i="1" dirty="0" err="1"/>
              <a:t>Рахматулина</a:t>
            </a:r>
            <a:r>
              <a:rPr lang="ru-RU" sz="2000" i="1" dirty="0"/>
              <a:t>, В. А. Синицына, Л. М. Струкова, О. В. Сысоева, М. А. </a:t>
            </a:r>
            <a:r>
              <a:rPr lang="ru-RU" sz="2000" i="1" dirty="0" err="1"/>
              <a:t>Чижикова</a:t>
            </a:r>
            <a:r>
              <a:rPr lang="ru-RU" sz="2000" i="1" dirty="0"/>
              <a:t>, Л. В. Шестакова.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/>
              <a:t>Технологии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/>
              <a:t>эффективной социализации детей 3-7 лет: система реализации, формы, сценарии: методическое пособие.</a:t>
            </a:r>
            <a:r>
              <a:rPr lang="ru-RU" sz="2400" i="1" dirty="0"/>
              <a:t> 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i="1" dirty="0"/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/>
              <a:t> М. : </a:t>
            </a:r>
            <a:r>
              <a:rPr lang="ru-RU" sz="2400" i="1" dirty="0" err="1"/>
              <a:t>Вентара</a:t>
            </a:r>
            <a:r>
              <a:rPr lang="ru-RU" sz="2400" i="1" dirty="0"/>
              <a:t>-Граф, 2017. - 320 с. - (Тропинки).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/>
              <a:t>                                                                        </a:t>
            </a:r>
            <a:r>
              <a:rPr lang="en-US" sz="2400" i="1" dirty="0"/>
              <a:t>ISBN </a:t>
            </a:r>
            <a:r>
              <a:rPr lang="ru-RU" sz="2400" i="1" dirty="0"/>
              <a:t>978-5-360-07853-1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user\Desktop\Новая папка\5621420bcb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900" b="1" i="1" dirty="0">
                <a:solidFill>
                  <a:schemeClr val="accent6">
                    <a:lumMod val="75000"/>
                  </a:schemeClr>
                </a:solidFill>
              </a:rPr>
              <a:t>Задачи педагогической технологии </a:t>
            </a:r>
            <a:r>
              <a:rPr lang="ru-RU" sz="3000" b="1" i="1" dirty="0">
                <a:solidFill>
                  <a:schemeClr val="accent6">
                    <a:lumMod val="75000"/>
                  </a:schemeClr>
                </a:solidFill>
              </a:rPr>
              <a:t>«Ежедневный рефлексивный круг»:</a:t>
            </a:r>
            <a:r>
              <a:rPr lang="ru-RU" sz="3900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900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9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387" name="Объект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500" i="1" smtClean="0"/>
              <a:t> сплочение детского коллектива;</a:t>
            </a:r>
          </a:p>
          <a:p>
            <a:pPr eaLnBrk="1" hangingPunct="1"/>
            <a:r>
              <a:rPr lang="ru-RU" sz="2500" i="1" smtClean="0"/>
              <a:t>формирование умения слушать и понимать друг друга;</a:t>
            </a:r>
          </a:p>
          <a:p>
            <a:pPr eaLnBrk="1" hangingPunct="1"/>
            <a:r>
              <a:rPr lang="ru-RU" sz="2500" i="1" smtClean="0"/>
              <a:t>формирование общей позиции относительно различных аспектов жизни в группе;</a:t>
            </a:r>
          </a:p>
          <a:p>
            <a:pPr eaLnBrk="1" hangingPunct="1"/>
            <a:endParaRPr lang="ru-RU" smtClean="0"/>
          </a:p>
        </p:txBody>
      </p:sp>
      <p:sp>
        <p:nvSpPr>
          <p:cNvPr id="16388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2500" i="1" smtClean="0"/>
              <a:t>обсуждение планов на день, неделю, месяц;</a:t>
            </a:r>
          </a:p>
          <a:p>
            <a:pPr eaLnBrk="1" hangingPunct="1"/>
            <a:r>
              <a:rPr lang="ru-RU" sz="2500" i="1" smtClean="0"/>
              <a:t>развитие умения выражать свои чувства и переживания публично;</a:t>
            </a:r>
          </a:p>
          <a:p>
            <a:pPr eaLnBrk="1" hangingPunct="1"/>
            <a:r>
              <a:rPr lang="ru-RU" sz="2500" i="1" smtClean="0"/>
              <a:t>привлечение родителей к жизни детей в ДОО.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user\Desktop\Новая папка\56b9ee3ddfe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0825" y="333375"/>
            <a:ext cx="8497888" cy="14398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Время и продолжительность </a:t>
            </a:r>
            <a:r>
              <a:rPr lang="ru-RU" sz="3300" b="1" i="1" dirty="0">
                <a:solidFill>
                  <a:schemeClr val="accent6">
                    <a:lumMod val="75000"/>
                  </a:schemeClr>
                </a:solidFill>
              </a:rPr>
              <a:t>проведения рефлексивного круга: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0825" y="1412875"/>
            <a:ext cx="8497888" cy="42259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solidFill>
                  <a:schemeClr val="tx1"/>
                </a:solidFill>
              </a:rPr>
              <a:t>Рефлексивный круг проводится каждый день перед завтраком со всеми детьми, присутствующими в группе, начиная с младшей.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solidFill>
                  <a:schemeClr val="tx1"/>
                </a:solidFill>
              </a:rPr>
              <a:t>Если того требуют обстоятельства, например в группе произошло ЧП, то рефлексивный круг может проводиться еще раз сразу после происшествия.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solidFill>
                  <a:schemeClr val="tx1"/>
                </a:solidFill>
              </a:rPr>
              <a:t>Возможно проведение рефлексивного круга в конце дня или по итогам деятельности.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solidFill>
                  <a:schemeClr val="tx1"/>
                </a:solidFill>
              </a:rPr>
              <a:t>Естественно, что обсуждение в младших группах занимает от 5 до 10 минут и менее, а в подготовительной к школе – 10-20 минут.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Новая папка\veselyie-rebyata-shablon-prevyu-2-600x4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338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Место проведения </a:t>
            </a:r>
            <a:b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рефлексивного круга: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675" y="1600200"/>
            <a:ext cx="5699125" cy="4525963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>Желательно, чтобы круг, образованный детьми, находился всегда в одном и том же месте, так как дети через два-три месяца привыкают обсуждать свои проблемы в кругу и сами без присутствия воспитателя пользуются этой технологией для обсуждения своих проблем.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user\Desktop\Новая папка\5621420bcb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4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400" b="1" i="1" dirty="0">
                <a:solidFill>
                  <a:schemeClr val="accent6">
                    <a:lumMod val="75000"/>
                  </a:schemeClr>
                </a:solidFill>
              </a:rPr>
              <a:t>Основные правила проведения</a:t>
            </a:r>
            <a:br>
              <a:rPr lang="ru-RU" sz="34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400" b="1" i="1" dirty="0">
                <a:solidFill>
                  <a:schemeClr val="accent6">
                    <a:lumMod val="75000"/>
                  </a:schemeClr>
                </a:solidFill>
              </a:rPr>
              <a:t>  рефлексивного круга:</a:t>
            </a:r>
            <a:br>
              <a:rPr lang="ru-RU" sz="34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100" b="1" i="1" dirty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34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4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400" b="1" i="1" dirty="0">
                <a:solidFill>
                  <a:schemeClr val="accent6">
                    <a:lumMod val="75000"/>
                  </a:schemeClr>
                </a:solidFill>
              </a:rPr>
              <a:t>Для детей: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31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говорит только тот, у кого в руках мячик (или другой предмет);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если не хочешь говорить, можешь пропустить свою очередь;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не повторять то, что кто-то уже сказал;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не уходить из «круга», пока он не закончится.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user\Desktop\Новая папка\56b9ee3ddfe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191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</a:rPr>
              <a:t/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Для воспитателя:</a:t>
            </a:r>
            <a:r>
              <a:rPr lang="ru-RU" sz="3600" b="1" i="1" dirty="0">
                <a:solidFill>
                  <a:srgbClr val="C00000"/>
                </a:solidFill>
              </a:rPr>
              <a:t/>
            </a:r>
            <a:br>
              <a:rPr lang="ru-RU" sz="3600" b="1" i="1" dirty="0">
                <a:solidFill>
                  <a:srgbClr val="C00000"/>
                </a:solidFill>
              </a:rPr>
            </a:b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620713"/>
            <a:ext cx="4638675" cy="52212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/>
              <a:t>не следует прерывать и перебивать ребенка;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/>
              <a:t>не давать оценку высказываниям детей (типа: «молодец», «умница», «плохой»…), только интонацией подчеркнуть то или иное высказывание;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/>
              <a:t>обсуждать проблемы только в альтернативной, общей форме, не переходя на личности детей.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/>
              <a:t>стараться комментировать каждое высказывание детей, развивая их суждения дальше;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/>
              <a:t>если выбранная вами тема не заинтересовала детей, сразу переходите к другой;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/>
              <a:t>в младших группах начинать круг с детей, которые могут что-либо сказать самостоятельно;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463" y="620713"/>
            <a:ext cx="4319587" cy="56880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/>
              <a:t> использовать определенный (условный) звуковой сигнал (звон колокольчика, музыку и т.п.)  для сбора детей в круг;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/>
              <a:t>перед началом «круга» дети берутся за руки и говорят </a:t>
            </a:r>
            <a:r>
              <a:rPr lang="ru-RU" sz="1800" i="1" dirty="0" err="1"/>
              <a:t>речёвку</a:t>
            </a:r>
            <a:r>
              <a:rPr lang="ru-RU" sz="1800" i="1" dirty="0"/>
              <a:t>, а затем садятся в круг;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/>
              <a:t>каждый круг заканчивается технологией «К родителям через детей», по которой дети должны дома задавать вопросы своим родителям по теме прошедшего круга.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/>
              <a:t>не бояться провести неэффективный «круг», т. к. умение приходит только с опытом;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/>
              <a:t>всегда применять правила развивающего общения;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/>
              <a:t>каждый ребёнок на «Ежедневном рефлексивном круге» должен чувствовать свою защищённость.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user\Desktop\Новая папка\veselyie-rebyata-shablon-prevyu-2-600x4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-28575"/>
            <a:ext cx="9144001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79613" y="476250"/>
            <a:ext cx="7146925" cy="1584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900" b="1" i="1" dirty="0">
                <a:solidFill>
                  <a:schemeClr val="accent6">
                    <a:lumMod val="75000"/>
                  </a:schemeClr>
                </a:solidFill>
              </a:rPr>
              <a:t>Условия эффективного проведения рефлексивного круга: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411413" y="1916113"/>
            <a:ext cx="6715125" cy="46085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solidFill>
                  <a:schemeClr val="tx1"/>
                </a:solidFill>
              </a:rPr>
              <a:t>Для того чтобы обсуждение прошло эффективно, необходимо создать определенный психологический настрой: включить медитативную музыку (желательно одну и ту же на определенный период времени), поставить в центр круга свечу (фонарик, мяч, клубок или другой предмет), которую дети будут передавать друг другу во время ответов на вопрос.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solidFill>
                  <a:schemeClr val="tx1"/>
                </a:solidFill>
              </a:rPr>
              <a:t>Лучше, когда дети садятся в круг на свои коврики – это оптимальный вариант. Эти же коврики могут быть использованы в процессе свободной игры детей (в свободной игре дети </a:t>
            </a:r>
            <a:r>
              <a:rPr lang="ru-RU" i="1" dirty="0" err="1">
                <a:solidFill>
                  <a:schemeClr val="tx1"/>
                </a:solidFill>
              </a:rPr>
              <a:t>стелят</a:t>
            </a:r>
            <a:r>
              <a:rPr lang="ru-RU" i="1" dirty="0">
                <a:solidFill>
                  <a:schemeClr val="tx1"/>
                </a:solidFill>
              </a:rPr>
              <a:t> свои коврики и ставят на них игрушки, по правилам «никто не может трогать игрушки на чужом коврике»);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solidFill>
                  <a:schemeClr val="tx1"/>
                </a:solidFill>
              </a:rPr>
              <a:t>Для привлечения внимания детей надевать на руку куклу и говорить от её лица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1285</Words>
  <Application>Microsoft Office PowerPoint</Application>
  <PresentationFormat>Экран (4:3)</PresentationFormat>
  <Paragraphs>133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Times New Roman</vt:lpstr>
      <vt:lpstr>Arial</vt:lpstr>
      <vt:lpstr>Calibri</vt:lpstr>
      <vt:lpstr>Тема Office</vt:lpstr>
      <vt:lpstr>Педагогическая технология «Ежедневный рефлексивный круг»</vt:lpstr>
      <vt:lpstr>Педагогическая технология «Ежедневный рефлексивный круг» </vt:lpstr>
      <vt:lpstr>Актуальность: </vt:lpstr>
      <vt:lpstr>Задачи педагогической технологии «Ежедневный рефлексивный круг»: </vt:lpstr>
      <vt:lpstr>Время и продолжительность проведения рефлексивного круга: </vt:lpstr>
      <vt:lpstr> Место проведения  рефлексивного круга: </vt:lpstr>
      <vt:lpstr> Основные правила проведения   рефлексивного круга: п Для детей: </vt:lpstr>
      <vt:lpstr> Для воспитателя: </vt:lpstr>
      <vt:lpstr>Условия эффективного проведения рефлексивного круга: </vt:lpstr>
      <vt:lpstr>Структура «Ежедневного рефлексивного круга»: </vt:lpstr>
      <vt:lpstr>Темы рефлексивных кругов р могут выбираться в соответствии с календарно-тематическим планированием, определяться ситуацией дня или возникшей проблемой. </vt:lpstr>
      <vt:lpstr>«Ежедневный  рефлексивный круг»  </vt:lpstr>
      <vt:lpstr> Технология «Утренний круг» </vt:lpstr>
      <vt:lpstr>Доброе утро!</vt:lpstr>
      <vt:lpstr>Доброе утро!</vt:lpstr>
      <vt:lpstr>      Утренний  круг «Новости выходного дня»  (с передачей солнышка) (проводится в понедельник) Здравствуй, солнце! Здравствуй, небо! Здравствуй, вся моя Земля! Мы проснулись очень рано, И приветствуем тебя!  - создание положительного эмоционального настроя; - обсуждение  новостей  выходного дня.</vt:lpstr>
      <vt:lpstr> Гимнастика после сна -поднимает настроение, мышечный тонус, помогает снять вялость, сонливость.  Просыпаются ребята  Нам пора уже вставать Ручки к потолку подняли Ими дружно помахали!  А теперь поднимем ножки  Побежали по дорожке!</vt:lpstr>
      <vt:lpstr> «Вечерний круг» </vt:lpstr>
      <vt:lpstr>Слайд 19</vt:lpstr>
      <vt:lpstr>Слайд 20</vt:lpstr>
      <vt:lpstr>    «Вечерний круг»   (с передачей клубочка)  Клубочек катится, Нитка тянется По ладошкам нашим Вот и вечер пришел. Чем вы занимались? Расскажите мне ребятки! </vt:lpstr>
      <vt:lpstr>Рефлексивный круг «В зимний лес» (на занятии) 1. Поехали в зимний лес на лыжах. 2.Стряхнули снег с пенька.</vt:lpstr>
      <vt:lpstr>3. Стучит по березе дятел. 4. Забарабанил по пеньку заяц.</vt:lpstr>
      <vt:lpstr>5. Вдруг поднялась метель. 6. Скорее встали на лыжи и поехали домой.</vt:lpstr>
      <vt:lpstr>Игра « Муравей»</vt:lpstr>
      <vt:lpstr>Игра « Муравей»</vt:lpstr>
      <vt:lpstr>Утреннее приветствие</vt:lpstr>
      <vt:lpstr>Утреннее приветствие</vt:lpstr>
      <vt:lpstr>Бабушка-Сказочница</vt:lpstr>
      <vt:lpstr>Слайд 30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Дом</cp:lastModifiedBy>
  <cp:revision>35</cp:revision>
  <dcterms:created xsi:type="dcterms:W3CDTF">2018-02-25T08:14:22Z</dcterms:created>
  <dcterms:modified xsi:type="dcterms:W3CDTF">2021-12-06T09:14:00Z</dcterms:modified>
</cp:coreProperties>
</file>